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4"/>
  </p:notesMasterIdLst>
  <p:sldIdLst>
    <p:sldId id="262" r:id="rId3"/>
  </p:sldIdLst>
  <p:sldSz cx="7772400" cy="10058400"/>
  <p:notesSz cx="6858000" cy="9144000"/>
  <p:embeddedFontLst>
    <p:embeddedFont>
      <p:font typeface="Calibri" panose="020F0502020204030204" pitchFamily="34" charset="0"/>
      <p:regular r:id="rId5"/>
      <p:bold r:id="rId6"/>
      <p:italic r:id="rId7"/>
      <p:boldItalic r:id="rId8"/>
    </p:embeddedFont>
    <p:embeddedFont>
      <p:font typeface="Google Sans" panose="020B0604020202020204" charset="0"/>
      <p:regular r:id="rId9"/>
      <p:bold r:id="rId10"/>
      <p:italic r:id="rId11"/>
      <p:boldItalic r:id="rId12"/>
    </p:embeddedFont>
    <p:embeddedFont>
      <p:font typeface="Google Sans SemiBold" panose="020B0604020202020204" charset="0"/>
      <p:regular r:id="rId13"/>
      <p:bold r:id="rId14"/>
      <p:italic r:id="rId15"/>
      <p:boldItalic r:id="rId16"/>
    </p:embeddedFont>
    <p:embeddedFont>
      <p:font typeface="Lato" panose="020F0502020204030203" pitchFamily="34" charset="0"/>
      <p:regular r:id="rId17"/>
      <p:bold r:id="rId18"/>
      <p:italic r:id="rId19"/>
      <p:boldItalic r:id="rId20"/>
    </p:embeddedFont>
    <p:embeddedFont>
      <p:font typeface="PT Sans Narrow" panose="020B0506020203020204" pitchFamily="34" charset="-52"/>
      <p:regular r:id="rId21"/>
      <p:bold r:id="rId22"/>
    </p:embeddedFont>
    <p:embeddedFont>
      <p:font typeface="Roboto" panose="02000000000000000000" pitchFamily="2" charset="0"/>
      <p:regular r:id="rId23"/>
      <p:bold r:id="rId24"/>
      <p:italic r:id="rId25"/>
      <p:boldItalic r:id="rId26"/>
    </p:embeddedFont>
    <p:embeddedFont>
      <p:font typeface="Work Sans"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6" d="100"/>
          <a:sy n="56" d="100"/>
        </p:scale>
        <p:origin x="2458" y="38"/>
      </p:cViewPr>
      <p:guideLst>
        <p:guide orient="horz" pos="3168"/>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1.xml"/><Relationship Id="rId21" Type="http://schemas.openxmlformats.org/officeDocument/2006/relationships/font" Target="fonts/font17.fntdata"/><Relationship Id="rId34" Type="http://schemas.openxmlformats.org/officeDocument/2006/relationships/tableStyles" Target="tableStyles.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32" Type="http://schemas.openxmlformats.org/officeDocument/2006/relationships/viewProps" Target="viewProps.xml"/><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font" Target="fonts/font24.fntdata"/><Relationship Id="rId10" Type="http://schemas.openxmlformats.org/officeDocument/2006/relationships/font" Target="fonts/font6.fntdata"/><Relationship Id="rId19" Type="http://schemas.openxmlformats.org/officeDocument/2006/relationships/font" Target="fonts/font15.fntdata"/><Relationship Id="rId31" Type="http://schemas.openxmlformats.org/officeDocument/2006/relationships/presProps" Target="presProps.xml"/><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font" Target="fonts/font23.fntdata"/><Relationship Id="rId30" Type="http://schemas.openxmlformats.org/officeDocument/2006/relationships/font" Target="fonts/font26.fntdata"/><Relationship Id="rId8"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e3a6309cc6_3_34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e3a6309cc6_3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67" name="Google Shape;67;p3"/>
          <p:cNvCxnSpPr>
            <a:stCxn id="68"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3"/>
          <p:cNvCxnSpPr/>
          <p:nvPr/>
        </p:nvCxnSpPr>
        <p:spPr>
          <a:xfrm flipH="1">
            <a:off x="3028995" y="901911"/>
            <a:ext cx="20400" cy="8834400"/>
          </a:xfrm>
          <a:prstGeom prst="straightConnector1">
            <a:avLst/>
          </a:prstGeom>
          <a:noFill/>
          <a:ln w="9525" cap="flat" cmpd="sng">
            <a:solidFill>
              <a:srgbClr val="CCCCCC"/>
            </a:solidFill>
            <a:prstDash val="solid"/>
            <a:round/>
            <a:headEnd type="none" w="med" len="med"/>
            <a:tailEnd type="none" w="med" len="med"/>
          </a:ln>
        </p:spPr>
      </p:cxnSp>
      <p:cxnSp>
        <p:nvCxnSpPr>
          <p:cNvPr id="83" name="Google Shape;83;p3"/>
          <p:cNvCxnSpPr>
            <a:stCxn id="84"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07100" y="2017025"/>
              <a:ext cx="135900" cy="146700"/>
            </a:xfrm>
            <a:prstGeom prst="chevron">
              <a:avLst>
                <a:gd name="adj" fmla="val 50000"/>
              </a:avLst>
            </a:prstGeom>
            <a:solidFill>
              <a:srgbClr val="0000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07100" y="1559825"/>
              <a:ext cx="135900" cy="146700"/>
            </a:xfrm>
            <a:prstGeom prst="chevron">
              <a:avLst>
                <a:gd name="adj" fmla="val 50000"/>
              </a:avLst>
            </a:prstGeom>
            <a:solidFill>
              <a:srgbClr val="FF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07100" y="2017025"/>
              <a:ext cx="135900" cy="146700"/>
            </a:xfrm>
            <a:prstGeom prst="chevron">
              <a:avLst>
                <a:gd name="adj" fmla="val 50000"/>
              </a:avLst>
            </a:prstGeom>
            <a:solidFill>
              <a:srgbClr val="FFFF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name="adj"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07100" y="2017025"/>
              <a:ext cx="135900" cy="146700"/>
            </a:xfrm>
            <a:prstGeom prst="chevron">
              <a:avLst>
                <a:gd name="adj" fmla="val 50000"/>
              </a:avLst>
            </a:prstGeom>
            <a:solidFill>
              <a:srgbClr val="38761D"/>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3" name="Google Shape;113;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21" name="Google Shape;12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22" name="Google Shape;12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23" name="Google Shape;12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24" name="Google Shape;12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7" name="Google Shape;157;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84" name="Google Shape;184;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6">
  <p:cSld name="CUSTOM_2_2">
    <p:spTree>
      <p:nvGrpSpPr>
        <p:cNvPr id="1" name="Shape 387"/>
        <p:cNvGrpSpPr/>
        <p:nvPr/>
      </p:nvGrpSpPr>
      <p:grpSpPr>
        <a:xfrm>
          <a:off x="0" y="0"/>
          <a:ext cx="0" cy="0"/>
          <a:chOff x="0" y="0"/>
          <a:chExt cx="0" cy="0"/>
        </a:xfrm>
      </p:grpSpPr>
      <p:sp>
        <p:nvSpPr>
          <p:cNvPr id="388" name="Google Shape;388;p1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389" name="Google Shape;389;p1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grpSp>
        <p:nvGrpSpPr>
          <p:cNvPr id="390" name="Google Shape;390;p15"/>
          <p:cNvGrpSpPr/>
          <p:nvPr/>
        </p:nvGrpSpPr>
        <p:grpSpPr>
          <a:xfrm>
            <a:off x="95351" y="1392509"/>
            <a:ext cx="7581691" cy="5901"/>
            <a:chOff x="1890075" y="5241175"/>
            <a:chExt cx="4240556" cy="257700"/>
          </a:xfrm>
        </p:grpSpPr>
        <p:sp>
          <p:nvSpPr>
            <p:cNvPr id="391" name="Google Shape;391;p1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2" name="Google Shape;392;p1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3" name="Google Shape;393;p1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4" name="Google Shape;394;p1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95" name="Google Shape;395;p15"/>
          <p:cNvGrpSpPr/>
          <p:nvPr/>
        </p:nvGrpSpPr>
        <p:grpSpPr>
          <a:xfrm>
            <a:off x="95351" y="4542984"/>
            <a:ext cx="7581691" cy="5901"/>
            <a:chOff x="1890075" y="5241175"/>
            <a:chExt cx="4240556" cy="257700"/>
          </a:xfrm>
        </p:grpSpPr>
        <p:sp>
          <p:nvSpPr>
            <p:cNvPr id="396" name="Google Shape;396;p1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7" name="Google Shape;397;p1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8" name="Google Shape;398;p1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9" name="Google Shape;399;p1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400" name="Google Shape;400;p1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401" name="Google Shape;401;p15"/>
          <p:cNvSpPr/>
          <p:nvPr/>
        </p:nvSpPr>
        <p:spPr>
          <a:xfrm>
            <a:off x="432000" y="31534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402" name="Google Shape;402;p15"/>
          <p:cNvSpPr/>
          <p:nvPr/>
        </p:nvSpPr>
        <p:spPr>
          <a:xfrm>
            <a:off x="432000" y="4904796"/>
            <a:ext cx="1598400" cy="2850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Results </a:t>
            </a:r>
            <a:endParaRPr b="1">
              <a:solidFill>
                <a:schemeClr val="dk1"/>
              </a:solidFill>
              <a:latin typeface="Google Sans"/>
              <a:ea typeface="Google Sans"/>
              <a:cs typeface="Google Sans"/>
              <a:sym typeface="Google Sans"/>
            </a:endParaRPr>
          </a:p>
        </p:txBody>
      </p:sp>
      <p:sp>
        <p:nvSpPr>
          <p:cNvPr id="403" name="Google Shape;403;p15"/>
          <p:cNvSpPr/>
          <p:nvPr/>
        </p:nvSpPr>
        <p:spPr>
          <a:xfrm>
            <a:off x="432000" y="8144170"/>
            <a:ext cx="1598400" cy="2691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404" name="Google Shape;404;p15"/>
          <p:cNvGrpSpPr/>
          <p:nvPr/>
        </p:nvGrpSpPr>
        <p:grpSpPr>
          <a:xfrm>
            <a:off x="95351" y="7971759"/>
            <a:ext cx="7581691" cy="5901"/>
            <a:chOff x="1890075" y="5241175"/>
            <a:chExt cx="4240556" cy="257700"/>
          </a:xfrm>
        </p:grpSpPr>
        <p:sp>
          <p:nvSpPr>
            <p:cNvPr id="405" name="Google Shape;405;p1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06" name="Google Shape;406;p1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07" name="Google Shape;407;p1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08" name="Google Shape;408;p1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409" name="Google Shape;409;p15"/>
          <p:cNvSpPr>
            <a:spLocks noGrp="1"/>
          </p:cNvSpPr>
          <p:nvPr>
            <p:ph type="pic" idx="2"/>
          </p:nvPr>
        </p:nvSpPr>
        <p:spPr>
          <a:xfrm>
            <a:off x="4467025" y="5862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1"/>
        <p:cNvGrpSpPr/>
        <p:nvPr/>
      </p:nvGrpSpPr>
      <p:grpSpPr>
        <a:xfrm>
          <a:off x="0" y="0"/>
          <a:ext cx="0" cy="0"/>
          <a:chOff x="0" y="0"/>
          <a:chExt cx="0" cy="0"/>
        </a:xfrm>
      </p:grpSpPr>
      <p:sp>
        <p:nvSpPr>
          <p:cNvPr id="192" name="Google Shape;19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93" name="Google Shape;19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94" name="Google Shape;19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6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grpSp>
        <p:nvGrpSpPr>
          <p:cNvPr id="468" name="Google Shape;468;p22"/>
          <p:cNvGrpSpPr/>
          <p:nvPr/>
        </p:nvGrpSpPr>
        <p:grpSpPr>
          <a:xfrm>
            <a:off x="188700" y="665125"/>
            <a:ext cx="5190000" cy="771300"/>
            <a:chOff x="188700" y="665125"/>
            <a:chExt cx="5190000" cy="771300"/>
          </a:xfrm>
        </p:grpSpPr>
        <p:sp>
          <p:nvSpPr>
            <p:cNvPr id="469" name="Google Shape;469;p22"/>
            <p:cNvSpPr txBox="1"/>
            <p:nvPr/>
          </p:nvSpPr>
          <p:spPr>
            <a:xfrm>
              <a:off x="188700" y="665125"/>
              <a:ext cx="51900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en-US" sz="1600" b="1" dirty="0">
                  <a:latin typeface="Google Sans SemiBold"/>
                  <a:ea typeface="Google Sans SemiBold"/>
                  <a:cs typeface="Google Sans SemiBold"/>
                  <a:sym typeface="Google Sans SemiBold"/>
                </a:rPr>
                <a:t>Claims classification project. Hypothesis testing</a:t>
              </a:r>
            </a:p>
          </p:txBody>
        </p:sp>
        <p:sp>
          <p:nvSpPr>
            <p:cNvPr id="470" name="Google Shape;470;p22"/>
            <p:cNvSpPr txBox="1"/>
            <p:nvPr/>
          </p:nvSpPr>
          <p:spPr>
            <a:xfrm>
              <a:off x="188700" y="1036225"/>
              <a:ext cx="35169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US" dirty="0">
                  <a:latin typeface="Roboto"/>
                  <a:ea typeface="Roboto"/>
                  <a:cs typeface="Roboto"/>
                  <a:sym typeface="Roboto"/>
                </a:rPr>
                <a:t>Executive summary report</a:t>
              </a:r>
            </a:p>
          </p:txBody>
        </p:sp>
      </p:grpSp>
      <p:sp>
        <p:nvSpPr>
          <p:cNvPr id="5" name="Google Shape;420;p17">
            <a:extLst>
              <a:ext uri="{FF2B5EF4-FFF2-40B4-BE49-F238E27FC236}">
                <a16:creationId xmlns:a16="http://schemas.microsoft.com/office/drawing/2014/main" id="{EE4FE6FE-CA3D-408F-82D5-2DE8E3E5CCC2}"/>
              </a:ext>
            </a:extLst>
          </p:cNvPr>
          <p:cNvSpPr txBox="1"/>
          <p:nvPr/>
        </p:nvSpPr>
        <p:spPr>
          <a:xfrm>
            <a:off x="363975" y="1980340"/>
            <a:ext cx="7408425" cy="10332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SzPts val="852"/>
              <a:buNone/>
            </a:pPr>
            <a:r>
              <a:rPr lang="en-US" sz="1375" dirty="0" err="1">
                <a:latin typeface="Google Sans SemiBold"/>
                <a:ea typeface="Google Sans SemiBold"/>
                <a:cs typeface="Google Sans SemiBold"/>
                <a:sym typeface="Google Sans SemiBold"/>
              </a:rPr>
              <a:t>TikTok</a:t>
            </a:r>
            <a:r>
              <a:rPr lang="en-US" sz="1375" dirty="0">
                <a:latin typeface="Google Sans SemiBold"/>
                <a:ea typeface="Google Sans SemiBold"/>
                <a:cs typeface="Google Sans SemiBold"/>
                <a:sym typeface="Google Sans SemiBold"/>
              </a:rPr>
              <a:t> is working on the development of a predictive model that can determine whether a video contains a claim or offers an opinion. With a successful prediction model, </a:t>
            </a:r>
            <a:r>
              <a:rPr lang="en-US" sz="1375" dirty="0" err="1">
                <a:latin typeface="Google Sans SemiBold"/>
                <a:ea typeface="Google Sans SemiBold"/>
                <a:cs typeface="Google Sans SemiBold"/>
                <a:sym typeface="Google Sans SemiBold"/>
              </a:rPr>
              <a:t>TikTok</a:t>
            </a:r>
            <a:r>
              <a:rPr lang="en-US" sz="1375" dirty="0">
                <a:latin typeface="Google Sans SemiBold"/>
                <a:ea typeface="Google Sans SemiBold"/>
                <a:cs typeface="Google Sans SemiBold"/>
                <a:sym typeface="Google Sans SemiBold"/>
              </a:rPr>
              <a:t> can reduce the backlog of user reports and prioritize them more. At this stage of the project </a:t>
            </a:r>
            <a:r>
              <a:rPr lang="en-US" sz="1375" dirty="0" err="1">
                <a:latin typeface="Google Sans SemiBold"/>
                <a:ea typeface="Google Sans SemiBold"/>
                <a:cs typeface="Google Sans SemiBold"/>
                <a:sym typeface="Google Sans SemiBold"/>
              </a:rPr>
              <a:t>TikTok</a:t>
            </a:r>
            <a:r>
              <a:rPr lang="en-US" sz="1375" dirty="0">
                <a:latin typeface="Google Sans SemiBold"/>
                <a:ea typeface="Google Sans SemiBold"/>
                <a:cs typeface="Google Sans SemiBold"/>
                <a:sym typeface="Google Sans SemiBold"/>
              </a:rPr>
              <a:t> data Team perform Exploratory Data Analysis and provide detailed inside about findings</a:t>
            </a:r>
            <a:endParaRPr sz="1375" dirty="0">
              <a:solidFill>
                <a:srgbClr val="000000"/>
              </a:solidFill>
              <a:latin typeface="Google Sans SemiBold"/>
              <a:ea typeface="Google Sans SemiBold"/>
              <a:cs typeface="Google Sans SemiBold"/>
              <a:sym typeface="Google Sans SemiBold"/>
            </a:endParaRPr>
          </a:p>
        </p:txBody>
      </p:sp>
      <p:sp>
        <p:nvSpPr>
          <p:cNvPr id="6" name="Google Shape;420;p17">
            <a:extLst>
              <a:ext uri="{FF2B5EF4-FFF2-40B4-BE49-F238E27FC236}">
                <a16:creationId xmlns:a16="http://schemas.microsoft.com/office/drawing/2014/main" id="{6AF92689-A0D5-45D5-B4D9-3919309C33E6}"/>
              </a:ext>
            </a:extLst>
          </p:cNvPr>
          <p:cNvSpPr txBox="1"/>
          <p:nvPr/>
        </p:nvSpPr>
        <p:spPr>
          <a:xfrm>
            <a:off x="363975" y="3473860"/>
            <a:ext cx="7408425" cy="10332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SzPts val="852"/>
              <a:buNone/>
            </a:pPr>
            <a:r>
              <a:rPr lang="en-US" sz="1375" dirty="0">
                <a:latin typeface="Google Sans SemiBold"/>
                <a:ea typeface="Google Sans SemiBold"/>
                <a:cs typeface="Google Sans SemiBold"/>
                <a:sym typeface="Google Sans SemiBold"/>
              </a:rPr>
              <a:t>At the current stage of the project Data Team conduct the A/B testing in order to investigate if there is a difference in number of views between </a:t>
            </a:r>
            <a:r>
              <a:rPr lang="en-US" sz="1375" dirty="0" err="1">
                <a:latin typeface="Google Sans SemiBold"/>
                <a:ea typeface="Google Sans SemiBold"/>
                <a:cs typeface="Google Sans SemiBold"/>
                <a:sym typeface="Google Sans SemiBold"/>
              </a:rPr>
              <a:t>TikTok</a:t>
            </a:r>
            <a:r>
              <a:rPr lang="en-US" sz="1375" dirty="0">
                <a:latin typeface="Google Sans SemiBold"/>
                <a:ea typeface="Google Sans SemiBold"/>
                <a:cs typeface="Google Sans SemiBold"/>
                <a:sym typeface="Google Sans SemiBold"/>
              </a:rPr>
              <a:t> videos posted by verified accounts and </a:t>
            </a:r>
            <a:r>
              <a:rPr lang="en-US" sz="1375" dirty="0" err="1">
                <a:latin typeface="Google Sans SemiBold"/>
                <a:ea typeface="Google Sans SemiBold"/>
                <a:cs typeface="Google Sans SemiBold"/>
                <a:sym typeface="Google Sans SemiBold"/>
              </a:rPr>
              <a:t>TikTok</a:t>
            </a:r>
            <a:r>
              <a:rPr lang="en-US" sz="1375" dirty="0">
                <a:latin typeface="Google Sans SemiBold"/>
                <a:ea typeface="Google Sans SemiBold"/>
                <a:cs typeface="Google Sans SemiBold"/>
                <a:sym typeface="Google Sans SemiBold"/>
              </a:rPr>
              <a:t> videos posted by unverified accounts (any observed difference in the sample data is due to an actual difference in the corresponding population means).</a:t>
            </a:r>
            <a:endParaRPr sz="1375" dirty="0">
              <a:solidFill>
                <a:srgbClr val="000000"/>
              </a:solidFill>
              <a:latin typeface="Google Sans SemiBold"/>
              <a:ea typeface="Google Sans SemiBold"/>
              <a:cs typeface="Google Sans SemiBold"/>
              <a:sym typeface="Google Sans SemiBold"/>
            </a:endParaRPr>
          </a:p>
        </p:txBody>
      </p:sp>
      <p:sp>
        <p:nvSpPr>
          <p:cNvPr id="7" name="Google Shape;420;p17">
            <a:extLst>
              <a:ext uri="{FF2B5EF4-FFF2-40B4-BE49-F238E27FC236}">
                <a16:creationId xmlns:a16="http://schemas.microsoft.com/office/drawing/2014/main" id="{C20C4F63-39A2-421C-B9A8-62CD1E490133}"/>
              </a:ext>
            </a:extLst>
          </p:cNvPr>
          <p:cNvSpPr txBox="1"/>
          <p:nvPr/>
        </p:nvSpPr>
        <p:spPr>
          <a:xfrm>
            <a:off x="363975" y="5231540"/>
            <a:ext cx="7408425" cy="252054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SzPts val="852"/>
              <a:buNone/>
            </a:pPr>
            <a:r>
              <a:rPr lang="en-US" sz="1375" dirty="0">
                <a:latin typeface="Google Sans SemiBold"/>
                <a:ea typeface="Google Sans SemiBold"/>
                <a:cs typeface="Google Sans SemiBold"/>
                <a:sym typeface="Google Sans SemiBold"/>
              </a:rPr>
              <a:t>Data Team conducted hypothesis testing with the following steps:</a:t>
            </a:r>
          </a:p>
          <a:p>
            <a:pPr marL="342900" lvl="0" indent="-342900" algn="l" rtl="0">
              <a:lnSpc>
                <a:spcPct val="85000"/>
              </a:lnSpc>
              <a:spcBef>
                <a:spcPts val="0"/>
              </a:spcBef>
              <a:spcAft>
                <a:spcPts val="0"/>
              </a:spcAft>
              <a:buSzPts val="852"/>
              <a:buFont typeface="+mj-lt"/>
              <a:buAutoNum type="arabicPeriod"/>
            </a:pPr>
            <a:r>
              <a:rPr lang="en-US" sz="1375" dirty="0">
                <a:latin typeface="Google Sans SemiBold"/>
                <a:ea typeface="Google Sans SemiBold"/>
                <a:cs typeface="Google Sans SemiBold"/>
                <a:sym typeface="Google Sans SemiBold"/>
              </a:rPr>
              <a:t>Use descriptive statistic to understand data</a:t>
            </a:r>
          </a:p>
          <a:p>
            <a:pPr marL="342900" lvl="0" indent="-342900" algn="l" rtl="0">
              <a:lnSpc>
                <a:spcPct val="85000"/>
              </a:lnSpc>
              <a:spcBef>
                <a:spcPts val="0"/>
              </a:spcBef>
              <a:spcAft>
                <a:spcPts val="0"/>
              </a:spcAft>
              <a:buSzPts val="852"/>
              <a:buFont typeface="+mj-lt"/>
              <a:buAutoNum type="arabicPeriod"/>
            </a:pPr>
            <a:r>
              <a:rPr lang="en-US" sz="1375" dirty="0">
                <a:latin typeface="Google Sans SemiBold"/>
                <a:ea typeface="Google Sans SemiBold"/>
                <a:cs typeface="Google Sans SemiBold"/>
                <a:sym typeface="Google Sans SemiBold"/>
              </a:rPr>
              <a:t>Drop missing data as the amount of it was not significant and did not impact the result of A/B test</a:t>
            </a:r>
          </a:p>
          <a:p>
            <a:pPr marL="342900" lvl="0" indent="-342900" algn="l" rtl="0">
              <a:lnSpc>
                <a:spcPct val="85000"/>
              </a:lnSpc>
              <a:spcBef>
                <a:spcPts val="0"/>
              </a:spcBef>
              <a:spcAft>
                <a:spcPts val="300"/>
              </a:spcAft>
              <a:buSzPts val="852"/>
              <a:buFont typeface="+mj-lt"/>
              <a:buAutoNum type="arabicPeriod"/>
            </a:pPr>
            <a:r>
              <a:rPr lang="en-US" sz="1375" dirty="0">
                <a:latin typeface="Google Sans SemiBold"/>
                <a:ea typeface="Google Sans SemiBold"/>
                <a:cs typeface="Google Sans SemiBold"/>
                <a:sym typeface="Google Sans SemiBold"/>
              </a:rPr>
              <a:t>Create two sample for A/B test:</a:t>
            </a:r>
          </a:p>
          <a:p>
            <a:pPr marL="342900" lvl="1" indent="-342900">
              <a:lnSpc>
                <a:spcPct val="85000"/>
              </a:lnSpc>
              <a:buSzPts val="852"/>
              <a:buFont typeface="Arial" panose="020B0604020202020204" pitchFamily="34" charset="0"/>
              <a:buChar char="•"/>
            </a:pPr>
            <a:r>
              <a:rPr lang="en-US" sz="1200" dirty="0">
                <a:latin typeface="Google Sans SemiBold"/>
                <a:ea typeface="Google Sans SemiBold"/>
                <a:cs typeface="Google Sans SemiBold"/>
                <a:sym typeface="Google Sans SemiBold"/>
              </a:rPr>
              <a:t>Non verified authors</a:t>
            </a:r>
          </a:p>
          <a:p>
            <a:pPr marL="342900" lvl="1" indent="-342900">
              <a:lnSpc>
                <a:spcPct val="85000"/>
              </a:lnSpc>
              <a:buSzPts val="852"/>
              <a:buFont typeface="Arial" panose="020B0604020202020204" pitchFamily="34" charset="0"/>
              <a:buChar char="•"/>
            </a:pPr>
            <a:r>
              <a:rPr lang="en-US" sz="1200" dirty="0">
                <a:latin typeface="Google Sans SemiBold"/>
                <a:ea typeface="Google Sans SemiBold"/>
                <a:cs typeface="Google Sans SemiBold"/>
                <a:sym typeface="Google Sans SemiBold"/>
              </a:rPr>
              <a:t>Verified authors</a:t>
            </a:r>
          </a:p>
          <a:p>
            <a:pPr marL="342900" indent="-342900">
              <a:lnSpc>
                <a:spcPct val="85000"/>
              </a:lnSpc>
              <a:spcAft>
                <a:spcPts val="300"/>
              </a:spcAft>
              <a:buSzPts val="852"/>
              <a:buFont typeface="+mj-lt"/>
              <a:buAutoNum type="arabicPeriod"/>
            </a:pPr>
            <a:r>
              <a:rPr lang="en-US" sz="1375" dirty="0">
                <a:latin typeface="Google Sans SemiBold"/>
                <a:ea typeface="Google Sans SemiBold"/>
                <a:cs typeface="Google Sans SemiBold"/>
                <a:sym typeface="Google Sans SemiBold"/>
              </a:rPr>
              <a:t> State null hypothesis and Alternative hypothesis</a:t>
            </a:r>
          </a:p>
          <a:p>
            <a:pPr marL="342900" indent="-342900">
              <a:lnSpc>
                <a:spcPct val="85000"/>
              </a:lnSpc>
              <a:spcAft>
                <a:spcPts val="300"/>
              </a:spcAft>
              <a:buSzPts val="852"/>
              <a:buFont typeface="+mj-lt"/>
              <a:buAutoNum type="arabicPeriod"/>
            </a:pPr>
            <a:r>
              <a:rPr lang="en-US" sz="1375" dirty="0">
                <a:latin typeface="Google Sans SemiBold"/>
                <a:ea typeface="Google Sans SemiBold"/>
                <a:cs typeface="Google Sans SemiBold"/>
                <a:sym typeface="Google Sans SemiBold"/>
              </a:rPr>
              <a:t>Choose a significant level and calculate p-value</a:t>
            </a:r>
          </a:p>
          <a:p>
            <a:pPr marL="342900" indent="-342900">
              <a:lnSpc>
                <a:spcPct val="85000"/>
              </a:lnSpc>
              <a:spcAft>
                <a:spcPts val="300"/>
              </a:spcAft>
              <a:buSzPts val="852"/>
              <a:buFont typeface="+mj-lt"/>
              <a:buAutoNum type="arabicPeriod"/>
            </a:pPr>
            <a:r>
              <a:rPr lang="en-US" sz="1375" dirty="0">
                <a:latin typeface="Google Sans SemiBold"/>
                <a:ea typeface="Google Sans SemiBold"/>
                <a:cs typeface="Google Sans SemiBold"/>
                <a:sym typeface="Google Sans SemiBold"/>
              </a:rPr>
              <a:t>Make decision regarding </a:t>
            </a:r>
            <a:r>
              <a:rPr lang="en-US" sz="1375">
                <a:latin typeface="Google Sans SemiBold"/>
                <a:ea typeface="Google Sans SemiBold"/>
                <a:cs typeface="Google Sans SemiBold"/>
                <a:sym typeface="Google Sans SemiBold"/>
              </a:rPr>
              <a:t>null hypothesis</a:t>
            </a:r>
            <a:endParaRPr lang="en-US" sz="1375" dirty="0">
              <a:latin typeface="Google Sans SemiBold"/>
              <a:ea typeface="Google Sans SemiBold"/>
              <a:cs typeface="Google Sans SemiBold"/>
              <a:sym typeface="Google Sans SemiBold"/>
            </a:endParaRPr>
          </a:p>
          <a:p>
            <a:pPr>
              <a:lnSpc>
                <a:spcPct val="85000"/>
              </a:lnSpc>
              <a:spcAft>
                <a:spcPts val="300"/>
              </a:spcAft>
              <a:buSzPts val="852"/>
            </a:pPr>
            <a:r>
              <a:rPr lang="en-US" sz="1375" dirty="0">
                <a:latin typeface="Google Sans SemiBold"/>
                <a:ea typeface="Google Sans SemiBold"/>
                <a:cs typeface="Google Sans SemiBold"/>
                <a:sym typeface="Google Sans SemiBold"/>
              </a:rPr>
              <a:t>The analysis shows that there is a statistically significant difference in the average view counts between videos from verified accounts and videos from unverified accounts. This suggests there might be fundamental behavioral differences between these two groups of accounts.</a:t>
            </a:r>
          </a:p>
          <a:p>
            <a:pPr marL="342900" indent="-342900">
              <a:lnSpc>
                <a:spcPct val="85000"/>
              </a:lnSpc>
              <a:spcAft>
                <a:spcPts val="300"/>
              </a:spcAft>
              <a:buSzPts val="852"/>
              <a:buFont typeface="+mj-lt"/>
              <a:buAutoNum type="arabicPeriod"/>
            </a:pPr>
            <a:endParaRPr lang="en-US" sz="1375" dirty="0">
              <a:latin typeface="Google Sans SemiBold"/>
              <a:ea typeface="Google Sans SemiBold"/>
              <a:cs typeface="Google Sans SemiBold"/>
              <a:sym typeface="Google Sans SemiBold"/>
            </a:endParaRPr>
          </a:p>
        </p:txBody>
      </p:sp>
      <p:sp>
        <p:nvSpPr>
          <p:cNvPr id="10" name="Google Shape;420;p17">
            <a:extLst>
              <a:ext uri="{FF2B5EF4-FFF2-40B4-BE49-F238E27FC236}">
                <a16:creationId xmlns:a16="http://schemas.microsoft.com/office/drawing/2014/main" id="{AAFBAA5F-F2DD-453A-BADA-255D899B7736}"/>
              </a:ext>
            </a:extLst>
          </p:cNvPr>
          <p:cNvSpPr txBox="1"/>
          <p:nvPr/>
        </p:nvSpPr>
        <p:spPr>
          <a:xfrm>
            <a:off x="363975" y="8476560"/>
            <a:ext cx="7408425" cy="10332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SzPts val="852"/>
              <a:buNone/>
            </a:pPr>
            <a:r>
              <a:rPr lang="en-US" sz="1375" dirty="0">
                <a:latin typeface="Google Sans SemiBold"/>
                <a:ea typeface="Google Sans SemiBold"/>
                <a:cs typeface="Google Sans SemiBold"/>
                <a:sym typeface="Google Sans SemiBold"/>
              </a:rPr>
              <a:t>The next step will be to build a regression model on </a:t>
            </a:r>
            <a:r>
              <a:rPr lang="en-US" sz="1375" dirty="0" err="1">
                <a:latin typeface="Google Sans SemiBold"/>
                <a:ea typeface="Google Sans SemiBold"/>
                <a:cs typeface="Google Sans SemiBold"/>
                <a:sym typeface="Google Sans SemiBold"/>
              </a:rPr>
              <a:t>verified_status</a:t>
            </a:r>
            <a:r>
              <a:rPr lang="en-US" sz="1375" dirty="0">
                <a:latin typeface="Google Sans SemiBold"/>
                <a:ea typeface="Google Sans SemiBold"/>
                <a:cs typeface="Google Sans SemiBold"/>
                <a:sym typeface="Google Sans SemiBold"/>
              </a:rPr>
              <a:t>. A regression model for </a:t>
            </a:r>
            <a:r>
              <a:rPr lang="en-US" sz="1375" dirty="0" err="1">
                <a:latin typeface="Google Sans SemiBold"/>
                <a:ea typeface="Google Sans SemiBold"/>
                <a:cs typeface="Google Sans SemiBold"/>
                <a:sym typeface="Google Sans SemiBold"/>
              </a:rPr>
              <a:t>verified_status</a:t>
            </a:r>
            <a:r>
              <a:rPr lang="en-US" sz="1375" dirty="0">
                <a:latin typeface="Google Sans SemiBold"/>
                <a:ea typeface="Google Sans SemiBold"/>
                <a:cs typeface="Google Sans SemiBold"/>
                <a:sym typeface="Google Sans SemiBold"/>
              </a:rPr>
              <a:t> can help analyze user behavior in this group of verified users. </a:t>
            </a:r>
          </a:p>
        </p:txBody>
      </p:sp>
      <p:pic>
        <p:nvPicPr>
          <p:cNvPr id="9" name="Google Shape;192;p8">
            <a:extLst>
              <a:ext uri="{FF2B5EF4-FFF2-40B4-BE49-F238E27FC236}">
                <a16:creationId xmlns:a16="http://schemas.microsoft.com/office/drawing/2014/main" id="{EBC002C6-8900-43A4-9045-07996A8C1DFE}"/>
              </a:ext>
            </a:extLst>
          </p:cNvPr>
          <p:cNvPicPr preferRelativeResize="0"/>
          <p:nvPr/>
        </p:nvPicPr>
        <p:blipFill>
          <a:blip r:embed="rId3">
            <a:alphaModFix/>
          </a:blip>
          <a:stretch>
            <a:fillRect/>
          </a:stretch>
        </p:blipFill>
        <p:spPr>
          <a:xfrm>
            <a:off x="4914254" y="5972968"/>
            <a:ext cx="2755788" cy="780401"/>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279</Words>
  <Application>Microsoft Office PowerPoint</Application>
  <PresentationFormat>Custom</PresentationFormat>
  <Paragraphs>15</Paragraphs>
  <Slides>1</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vt:i4>
      </vt:variant>
    </vt:vector>
  </HeadingPairs>
  <TitlesOfParts>
    <vt:vector size="11" baseType="lpstr">
      <vt:lpstr>Roboto</vt:lpstr>
      <vt:lpstr>Calibri</vt:lpstr>
      <vt:lpstr>PT Sans Narrow</vt:lpstr>
      <vt:lpstr>Google Sans</vt:lpstr>
      <vt:lpstr>Google Sans SemiBold</vt:lpstr>
      <vt:lpstr>Work Sans</vt:lpstr>
      <vt:lpstr>Arial</vt:lpstr>
      <vt:lpstr>Lato</vt:lpstr>
      <vt:lpstr>Simple Light</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alpilkin</dc:creator>
  <cp:lastModifiedBy>alpilkin</cp:lastModifiedBy>
  <cp:revision>5</cp:revision>
  <dcterms:modified xsi:type="dcterms:W3CDTF">2023-10-17T08:59:22Z</dcterms:modified>
</cp:coreProperties>
</file>